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7" r:id="rId3"/>
    <p:sldId id="258" r:id="rId4"/>
    <p:sldId id="256" r:id="rId5"/>
    <p:sldId id="260" r:id="rId6"/>
    <p:sldId id="259" r:id="rId7"/>
    <p:sldId id="261" r:id="rId8"/>
    <p:sldId id="262" r:id="rId9"/>
  </p:sldIdLst>
  <p:sldSz cx="10160000" cy="108077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30" y="-216"/>
      </p:cViewPr>
      <p:guideLst>
        <p:guide orient="horz" pos="340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357394"/>
            <a:ext cx="8636000" cy="2316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124363"/>
            <a:ext cx="7112000" cy="27619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432811"/>
            <a:ext cx="2286000" cy="92215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432811"/>
            <a:ext cx="6688667" cy="92215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6944950"/>
            <a:ext cx="8636000" cy="2146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4580765"/>
            <a:ext cx="8636000" cy="23641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521799"/>
            <a:ext cx="4487333" cy="7132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521799"/>
            <a:ext cx="4487333" cy="7132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419224"/>
            <a:ext cx="4489098" cy="1008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3427442"/>
            <a:ext cx="4489098" cy="6226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419224"/>
            <a:ext cx="4490861" cy="1008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3427442"/>
            <a:ext cx="4490861" cy="6226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30306"/>
            <a:ext cx="3342570" cy="1831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430309"/>
            <a:ext cx="5679722" cy="92240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2261614"/>
            <a:ext cx="3342570" cy="73927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7565390"/>
            <a:ext cx="6096000" cy="893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965688"/>
            <a:ext cx="6096000" cy="6484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8458527"/>
            <a:ext cx="6096000" cy="1268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32809"/>
            <a:ext cx="9144000" cy="18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521799"/>
            <a:ext cx="9144000" cy="713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10017139"/>
            <a:ext cx="2370667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74F4-0CFF-47AF-9CD1-CA97239FCBA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10017139"/>
            <a:ext cx="321733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10017139"/>
            <a:ext cx="2370667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472" y="5115818"/>
            <a:ext cx="9361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Аннотация: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 целью включения родителей в проектную деятельность, предложены игровые упражнения, представленные в данной методической разработке.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 рамках подготовительного этапа проекта, предполагается совместная игровая деятельность родителей с детьми, что поможет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простимулировать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старшее поколение к активному взаимодействию с малышами по теме проекта (беседы о прадедах, рассматривание домашнего фото архива, чтение и обсуждение художественных произведений о войне).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 данной работы – опосредованно через игру формировать у дошкольников чувства патриотизма, основанных на героической судьбе их прадедов.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435298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МБДОУ – детский сад №196, Железнодорожного района города Екатеринбурга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20" y="137140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Методическая разработка –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игровые упражнения, как мотивационный приём на подготовительном этапе проектной деятельности. 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Материал подготовлен: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pPr algn="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Шрейдер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Зинаида Сергеевна,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учитель-логопед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Колесникова Надежда Геннадьевна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488" y="579314"/>
            <a:ext cx="9289032" cy="9941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Игровое упражнение «Картинки-половинки» </a:t>
            </a:r>
          </a:p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 теме «Защитники Отечества» </a:t>
            </a:r>
          </a:p>
          <a:p>
            <a:pPr algn="ctr"/>
            <a:endParaRPr lang="ru-RU" sz="2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дошкольников шестого года жизни.</a:t>
            </a:r>
          </a:p>
          <a:p>
            <a:pPr algn="just"/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ходе игры предполагается решение следующих задач:</a:t>
            </a: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уточнение и актуализация словаря по теме «Защитники Отечества»</a:t>
            </a:r>
          </a:p>
          <a:p>
            <a:pPr algn="just"/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упражнение в употреблении грамматических категорий, таких как: множественного числа существительных (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 солдата есть орден – ордена, бинокль - бинокли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); существительных родительного падежа (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 солдата нет ордена, бинокля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);  </a:t>
            </a:r>
          </a:p>
          <a:p>
            <a:pPr algn="just"/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упражнение в употреблении в самостоятельной речи сложноподчинённых предложений с подчинительным союзом - 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солдату нужен бинокль, для того чтобы выслеживать противника; солдату нужен патрон, для того чтобы зарядить оружие …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  </a:t>
            </a:r>
          </a:p>
          <a:p>
            <a:pPr algn="just"/>
            <a:endParaRPr lang="ru-RU" sz="2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развитие памяти;</a:t>
            </a:r>
          </a:p>
          <a:p>
            <a:pPr algn="just"/>
            <a:endParaRPr lang="ru-RU" sz="2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развитие фонематического слуха.</a:t>
            </a:r>
            <a:endParaRPr lang="ru-RU" sz="26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160000" cy="108077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1488" y="288364"/>
            <a:ext cx="9433048" cy="96949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Игровое задание.*</a:t>
            </a:r>
          </a:p>
          <a:p>
            <a:pPr algn="just"/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Перемести картинки-половинки так, чтобы все предметы на игровом  поле стали целыми. </a:t>
            </a:r>
          </a:p>
          <a:p>
            <a:pPr algn="just"/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Назови, что есть у солдата. (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 солдата есть орден , бинокль, каска, патрон….) </a:t>
            </a:r>
          </a:p>
          <a:p>
            <a:pPr algn="just">
              <a:buFont typeface="Wingdings" pitchFamily="2" charset="2"/>
              <a:buChar char="ü"/>
            </a:pPr>
            <a:endParaRPr lang="ru-RU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 ребёнка  скрыть картинки предложить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вспомни, что есть у  солдата? </a:t>
            </a:r>
          </a:p>
          <a:p>
            <a:pPr algn="just">
              <a:buFont typeface="Wingdings" pitchFamily="2" charset="2"/>
              <a:buChar char="ü"/>
            </a:pPr>
            <a:endParaRPr lang="ru-RU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Назови правильно, если у солдата не один предмет , а много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(орден – ордена, каска – каски, патрон – патроны…..)</a:t>
            </a:r>
          </a:p>
          <a:p>
            <a:pPr algn="just"/>
            <a:endParaRPr lang="ru-RU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Назови, чего нет у солдата.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(у солдата нет ордена,  бинокля, палатки, патрона ….)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Объясни, для чего солдату нужен тот или иной предмет, используя слова «для того чтобы»  (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солдату нужен бинокль, для того чтобы выслеживать противника; солдату нужен патрон, чтобы зарядить оружие ….)</a:t>
            </a:r>
          </a:p>
          <a:p>
            <a:pPr algn="just"/>
            <a:endParaRPr lang="ru-RU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Назови слова в которых слышишь [Р]</a:t>
            </a:r>
          </a:p>
          <a:p>
            <a:pPr algn="just"/>
            <a:endParaRPr lang="ru-RU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Рекомендации взрослым: предлагая ребёнку игру не переводите её в режим просмотра; по окончании игры при закрытии не нажимайте кнопку «сохранить» это даст возможность повторить игру с ребёнком ещё раз.</a:t>
            </a:r>
            <a:endParaRPr lang="ru-RU" sz="24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1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165100"/>
            <a:ext cx="2286000" cy="6934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clipboard(15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450" y="7658100"/>
            <a:ext cx="2349500" cy="232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clipboard(16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9700" y="5772150"/>
            <a:ext cx="2311400" cy="233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clipboard(17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3650" y="2025650"/>
            <a:ext cx="2298700" cy="231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clipboard(18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2650" y="8045450"/>
            <a:ext cx="2400554" cy="2387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 descr="clipboard(19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3600" y="5035550"/>
            <a:ext cx="2311400" cy="231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clipboard(20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9050" y="1028700"/>
            <a:ext cx="2298700" cy="2298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clipboard(22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8115300"/>
            <a:ext cx="2336800" cy="2298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clipboard(25)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92650" y="4140200"/>
            <a:ext cx="2349500" cy="234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clipboard(26)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73350" y="2425700"/>
            <a:ext cx="2349500" cy="233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0"/>
            <a:ext cx="10160000" cy="108077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71488" y="219274"/>
            <a:ext cx="9289032" cy="104951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Игровое упражнение «Ребус» </a:t>
            </a:r>
          </a:p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 теме «Защитники Отечества» </a:t>
            </a:r>
          </a:p>
          <a:p>
            <a:pPr algn="ctr"/>
            <a:endParaRPr lang="ru-RU" sz="2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дошкольников шестого года жизни.</a:t>
            </a:r>
          </a:p>
          <a:p>
            <a:pPr algn="just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ходе игры предполагается решение следующих задач:</a:t>
            </a: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уточнение и расширение словаря по теме «Защитники Отечества» за счёт синонимов;</a:t>
            </a:r>
          </a:p>
          <a:p>
            <a:pPr algn="just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развитие памяти, логики, мышления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  </a:t>
            </a:r>
          </a:p>
          <a:p>
            <a:pPr algn="just"/>
            <a:endParaRPr lang="ru-RU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развитие фонематического слуха;</a:t>
            </a:r>
          </a:p>
          <a:p>
            <a:pPr algn="just"/>
            <a:endParaRPr lang="ru-RU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звуко-буквенных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связей, элементарного навыка чтения. </a:t>
            </a:r>
          </a:p>
          <a:p>
            <a:pPr algn="just"/>
            <a:endParaRPr lang="ru-RU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Игровое задание.* </a:t>
            </a:r>
          </a:p>
          <a:p>
            <a:pPr algn="ctr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Назови  нарисованный предмет, послушай с какого звука начинается слово 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(если ребёнок затрудняется, слово проговаривает взрослый выделяя голосом первый звук)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найди букву соответствующую звуку, при помощи мышки перемести букву в ячейку под картинкой. Прочитай слово.</a:t>
            </a:r>
          </a:p>
          <a:p>
            <a:pPr algn="just"/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 ещё можно (другим словом) назвать солдата? </a:t>
            </a:r>
          </a:p>
          <a:p>
            <a:pPr algn="just"/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 оставшихся букв выложи слово – воин.</a:t>
            </a:r>
            <a:endParaRPr lang="ru-RU" sz="26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160000" cy="108077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880533" y="7879800"/>
            <a:ext cx="6863763" cy="1772522"/>
            <a:chOff x="880533" y="6686082"/>
            <a:chExt cx="4631515" cy="1210370"/>
          </a:xfrm>
        </p:grpSpPr>
        <p:sp>
          <p:nvSpPr>
            <p:cNvPr id="3" name="Полилиния 2"/>
            <p:cNvSpPr/>
            <p:nvPr/>
          </p:nvSpPr>
          <p:spPr>
            <a:xfrm>
              <a:off x="4360580" y="6699994"/>
              <a:ext cx="1151468" cy="1196458"/>
            </a:xfrm>
            <a:custGeom>
              <a:avLst/>
              <a:gdLst/>
              <a:ahLst/>
              <a:cxnLst/>
              <a:rect l="0" t="0" r="0" b="0"/>
              <a:pathLst>
                <a:path w="1151468" h="1151468">
                  <a:moveTo>
                    <a:pt x="0" y="0"/>
                  </a:moveTo>
                  <a:lnTo>
                    <a:pt x="1151467" y="0"/>
                  </a:lnTo>
                  <a:lnTo>
                    <a:pt x="1151467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191933" y="6699994"/>
              <a:ext cx="1151469" cy="1196458"/>
            </a:xfrm>
            <a:custGeom>
              <a:avLst/>
              <a:gdLst/>
              <a:ahLst/>
              <a:cxnLst/>
              <a:rect l="0" t="0" r="0" b="0"/>
              <a:pathLst>
                <a:path w="1151469" h="1151468">
                  <a:moveTo>
                    <a:pt x="0" y="0"/>
                  </a:moveTo>
                  <a:lnTo>
                    <a:pt x="1151468" y="0"/>
                  </a:lnTo>
                  <a:lnTo>
                    <a:pt x="1151468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048933" y="6686082"/>
              <a:ext cx="1151469" cy="1196458"/>
            </a:xfrm>
            <a:custGeom>
              <a:avLst/>
              <a:gdLst/>
              <a:ahLst/>
              <a:cxnLst/>
              <a:rect l="0" t="0" r="0" b="0"/>
              <a:pathLst>
                <a:path w="1151469" h="1151468">
                  <a:moveTo>
                    <a:pt x="0" y="0"/>
                  </a:moveTo>
                  <a:lnTo>
                    <a:pt x="1151468" y="0"/>
                  </a:lnTo>
                  <a:lnTo>
                    <a:pt x="1151468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880533" y="6686082"/>
              <a:ext cx="1151469" cy="1196458"/>
            </a:xfrm>
            <a:custGeom>
              <a:avLst/>
              <a:gdLst/>
              <a:ahLst/>
              <a:cxnLst/>
              <a:rect l="0" t="0" r="0" b="0"/>
              <a:pathLst>
                <a:path w="1151469" h="1151468">
                  <a:moveTo>
                    <a:pt x="0" y="0"/>
                  </a:moveTo>
                  <a:lnTo>
                    <a:pt x="1151468" y="0"/>
                  </a:lnTo>
                  <a:lnTo>
                    <a:pt x="1151468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2963" y="4179714"/>
            <a:ext cx="9001533" cy="1987784"/>
            <a:chOff x="880533" y="3603650"/>
            <a:chExt cx="6866468" cy="1230564"/>
          </a:xfrm>
        </p:grpSpPr>
        <p:sp>
          <p:nvSpPr>
            <p:cNvPr id="7" name="Полилиния 6"/>
            <p:cNvSpPr/>
            <p:nvPr/>
          </p:nvSpPr>
          <p:spPr>
            <a:xfrm>
              <a:off x="6595533" y="3603650"/>
              <a:ext cx="1151468" cy="1224136"/>
            </a:xfrm>
            <a:custGeom>
              <a:avLst/>
              <a:gdLst/>
              <a:ahLst/>
              <a:cxnLst/>
              <a:rect l="0" t="0" r="0" b="0"/>
              <a:pathLst>
                <a:path w="1151468" h="1151468">
                  <a:moveTo>
                    <a:pt x="0" y="0"/>
                  </a:moveTo>
                  <a:lnTo>
                    <a:pt x="1151467" y="0"/>
                  </a:lnTo>
                  <a:lnTo>
                    <a:pt x="1151467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80533" y="3624560"/>
              <a:ext cx="1151469" cy="1196458"/>
            </a:xfrm>
            <a:custGeom>
              <a:avLst/>
              <a:gdLst/>
              <a:ahLst/>
              <a:cxnLst/>
              <a:rect l="0" t="0" r="0" b="0"/>
              <a:pathLst>
                <a:path w="1151469" h="1151468">
                  <a:moveTo>
                    <a:pt x="0" y="0"/>
                  </a:moveTo>
                  <a:lnTo>
                    <a:pt x="1151468" y="0"/>
                  </a:lnTo>
                  <a:lnTo>
                    <a:pt x="1151468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023533" y="3637756"/>
              <a:ext cx="1151469" cy="1196458"/>
            </a:xfrm>
            <a:custGeom>
              <a:avLst/>
              <a:gdLst/>
              <a:ahLst/>
              <a:cxnLst/>
              <a:rect l="0" t="0" r="0" b="0"/>
              <a:pathLst>
                <a:path w="1151469" h="1151468">
                  <a:moveTo>
                    <a:pt x="0" y="0"/>
                  </a:moveTo>
                  <a:lnTo>
                    <a:pt x="1151468" y="0"/>
                  </a:lnTo>
                  <a:lnTo>
                    <a:pt x="1151468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179233" y="3637756"/>
              <a:ext cx="1151469" cy="1196458"/>
            </a:xfrm>
            <a:custGeom>
              <a:avLst/>
              <a:gdLst/>
              <a:ahLst/>
              <a:cxnLst/>
              <a:rect l="0" t="0" r="0" b="0"/>
              <a:pathLst>
                <a:path w="1151469" h="1151468">
                  <a:moveTo>
                    <a:pt x="0" y="0"/>
                  </a:moveTo>
                  <a:lnTo>
                    <a:pt x="1151468" y="0"/>
                  </a:lnTo>
                  <a:lnTo>
                    <a:pt x="1151468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334933" y="3637756"/>
              <a:ext cx="1151468" cy="1196458"/>
            </a:xfrm>
            <a:custGeom>
              <a:avLst/>
              <a:gdLst/>
              <a:ahLst/>
              <a:cxnLst/>
              <a:rect l="0" t="0" r="0" b="0"/>
              <a:pathLst>
                <a:path w="1151468" h="1151468">
                  <a:moveTo>
                    <a:pt x="0" y="0"/>
                  </a:moveTo>
                  <a:lnTo>
                    <a:pt x="1151467" y="0"/>
                  </a:lnTo>
                  <a:lnTo>
                    <a:pt x="1151467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452533" y="3637756"/>
              <a:ext cx="1151468" cy="1196458"/>
            </a:xfrm>
            <a:custGeom>
              <a:avLst/>
              <a:gdLst/>
              <a:ahLst/>
              <a:cxnLst/>
              <a:rect l="0" t="0" r="0" b="0"/>
              <a:pathLst>
                <a:path w="1151468" h="1151468">
                  <a:moveTo>
                    <a:pt x="0" y="0"/>
                  </a:moveTo>
                  <a:lnTo>
                    <a:pt x="1151467" y="0"/>
                  </a:lnTo>
                  <a:lnTo>
                    <a:pt x="1151467" y="1151467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temp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0320" y="6411962"/>
            <a:ext cx="1799335" cy="3919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6" name="Группа 35"/>
          <p:cNvGrpSpPr/>
          <p:nvPr/>
        </p:nvGrpSpPr>
        <p:grpSpPr>
          <a:xfrm>
            <a:off x="543497" y="2379514"/>
            <a:ext cx="8984884" cy="1944216"/>
            <a:chOff x="811684" y="5043810"/>
            <a:chExt cx="6853768" cy="1209653"/>
          </a:xfrm>
        </p:grpSpPr>
        <p:sp>
          <p:nvSpPr>
            <p:cNvPr id="20" name="Полилиния 19"/>
            <p:cNvSpPr/>
            <p:nvPr/>
          </p:nvSpPr>
          <p:spPr>
            <a:xfrm>
              <a:off x="6513984" y="5057006"/>
              <a:ext cx="1151468" cy="1196457"/>
            </a:xfrm>
            <a:custGeom>
              <a:avLst/>
              <a:gdLst/>
              <a:ahLst/>
              <a:cxnLst/>
              <a:rect l="0" t="0" r="0" b="0"/>
              <a:pathLst>
                <a:path w="1151468" h="1151467">
                  <a:moveTo>
                    <a:pt x="0" y="0"/>
                  </a:moveTo>
                  <a:lnTo>
                    <a:pt x="1151467" y="0"/>
                  </a:lnTo>
                  <a:lnTo>
                    <a:pt x="1151467" y="1151466"/>
                  </a:lnTo>
                  <a:lnTo>
                    <a:pt x="0" y="1151466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811684" y="5043810"/>
              <a:ext cx="1151469" cy="1196457"/>
            </a:xfrm>
            <a:custGeom>
              <a:avLst/>
              <a:gdLst/>
              <a:ahLst/>
              <a:cxnLst/>
              <a:rect l="0" t="0" r="0" b="0"/>
              <a:pathLst>
                <a:path w="1151469" h="1151467">
                  <a:moveTo>
                    <a:pt x="0" y="0"/>
                  </a:moveTo>
                  <a:lnTo>
                    <a:pt x="1151468" y="0"/>
                  </a:lnTo>
                  <a:lnTo>
                    <a:pt x="1151468" y="1151466"/>
                  </a:lnTo>
                  <a:lnTo>
                    <a:pt x="0" y="1151466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980084" y="5043810"/>
              <a:ext cx="1151469" cy="1196457"/>
            </a:xfrm>
            <a:custGeom>
              <a:avLst/>
              <a:gdLst/>
              <a:ahLst/>
              <a:cxnLst/>
              <a:rect l="0" t="0" r="0" b="0"/>
              <a:pathLst>
                <a:path w="1151469" h="1151467">
                  <a:moveTo>
                    <a:pt x="0" y="0"/>
                  </a:moveTo>
                  <a:lnTo>
                    <a:pt x="1151468" y="0"/>
                  </a:lnTo>
                  <a:lnTo>
                    <a:pt x="1151468" y="1151466"/>
                  </a:lnTo>
                  <a:lnTo>
                    <a:pt x="0" y="1151466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135784" y="5043810"/>
              <a:ext cx="1151469" cy="1196457"/>
            </a:xfrm>
            <a:custGeom>
              <a:avLst/>
              <a:gdLst/>
              <a:ahLst/>
              <a:cxnLst/>
              <a:rect l="0" t="0" r="0" b="0"/>
              <a:pathLst>
                <a:path w="1151469" h="1151467">
                  <a:moveTo>
                    <a:pt x="0" y="0"/>
                  </a:moveTo>
                  <a:lnTo>
                    <a:pt x="1151468" y="0"/>
                  </a:lnTo>
                  <a:lnTo>
                    <a:pt x="1151468" y="1151466"/>
                  </a:lnTo>
                  <a:lnTo>
                    <a:pt x="0" y="1151466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266084" y="5043810"/>
              <a:ext cx="1151468" cy="1196457"/>
            </a:xfrm>
            <a:custGeom>
              <a:avLst/>
              <a:gdLst/>
              <a:ahLst/>
              <a:cxnLst/>
              <a:rect l="0" t="0" r="0" b="0"/>
              <a:pathLst>
                <a:path w="1151468" h="1151467">
                  <a:moveTo>
                    <a:pt x="0" y="0"/>
                  </a:moveTo>
                  <a:lnTo>
                    <a:pt x="1151467" y="0"/>
                  </a:lnTo>
                  <a:lnTo>
                    <a:pt x="1151467" y="1151466"/>
                  </a:lnTo>
                  <a:lnTo>
                    <a:pt x="0" y="1151466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383684" y="5057006"/>
              <a:ext cx="1151468" cy="1196457"/>
            </a:xfrm>
            <a:custGeom>
              <a:avLst/>
              <a:gdLst/>
              <a:ahLst/>
              <a:cxnLst/>
              <a:rect l="0" t="0" r="0" b="0"/>
              <a:pathLst>
                <a:path w="1151468" h="1151467">
                  <a:moveTo>
                    <a:pt x="0" y="0"/>
                  </a:moveTo>
                  <a:lnTo>
                    <a:pt x="1151467" y="0"/>
                  </a:lnTo>
                  <a:lnTo>
                    <a:pt x="1151467" y="1151466"/>
                  </a:lnTo>
                  <a:lnTo>
                    <a:pt x="0" y="1151466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07592" y="507306"/>
            <a:ext cx="42760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С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6280" y="1337525"/>
            <a:ext cx="42760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О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6527" y="1011362"/>
            <a:ext cx="42760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Л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56848" y="520080"/>
            <a:ext cx="42760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Д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60320" y="1284741"/>
            <a:ext cx="42760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А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8655" y="736104"/>
            <a:ext cx="42760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Т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496" y="1227386"/>
            <a:ext cx="42760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В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6248" y="435298"/>
            <a:ext cx="42760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О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000" y="304056"/>
            <a:ext cx="42760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И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64359" y="1312168"/>
            <a:ext cx="42760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Arial - 36"/>
              </a:rPr>
              <a:t>Н</a:t>
            </a:r>
            <a:endParaRPr lang="ru-RU" sz="5400" b="1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14" name="Рисунок 13" descr="temp(2).png"/>
          <p:cNvPicPr>
            <a:picLocks/>
          </p:cNvPicPr>
          <p:nvPr/>
        </p:nvPicPr>
        <p:blipFill>
          <a:blip r:embed="rId3" cstate="print">
            <a:lum bright="-20000" contrast="-20000"/>
          </a:blip>
          <a:stretch>
            <a:fillRect/>
          </a:stretch>
        </p:blipFill>
        <p:spPr>
          <a:xfrm>
            <a:off x="530175" y="2667546"/>
            <a:ext cx="1453482" cy="13865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 descr="орден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5704" y="2739554"/>
            <a:ext cx="864096" cy="1247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Рисунок 15" descr="лётчик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9840" y="2739554"/>
            <a:ext cx="1368152" cy="144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Рисунок 16" descr="десантник1.jpg"/>
          <p:cNvPicPr>
            <a:picLocks/>
          </p:cNvPicPr>
          <p:nvPr/>
        </p:nvPicPr>
        <p:blipFill>
          <a:blip r:embed="rId6" cstate="print"/>
          <a:srcRect l="16667" r="16667"/>
          <a:stretch>
            <a:fillRect/>
          </a:stretch>
        </p:blipFill>
        <p:spPr>
          <a:xfrm>
            <a:off x="5368032" y="2595538"/>
            <a:ext cx="1008112" cy="1656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Рисунок 17" descr="танк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4336" y="2883570"/>
            <a:ext cx="1296144" cy="1152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Рисунок 18" descr="clipboard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 rot="20308192">
            <a:off x="6733763" y="2645485"/>
            <a:ext cx="951431" cy="13067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160000" cy="108077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FF00"/>
              </a:solidFill>
              <a:latin typeface="Arial Narrow - 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147267"/>
            <a:ext cx="9289032" cy="106604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Игровое упражнение «Букет для ветерана» </a:t>
            </a:r>
          </a:p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 теме «Защитники Отечества» </a:t>
            </a:r>
          </a:p>
          <a:p>
            <a:pPr algn="ctr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дошкольников шестого года жизни.</a:t>
            </a:r>
          </a:p>
          <a:p>
            <a:pPr algn="just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ходе игры предполагается решение следующих задач: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уточнение и актуализация словаря по теме «Защитники Отечества»;</a:t>
            </a:r>
          </a:p>
          <a:p>
            <a:pPr algn="just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обучение вербализации своих действий; </a:t>
            </a:r>
          </a:p>
          <a:p>
            <a:pPr algn="just"/>
            <a:endParaRPr lang="ru-RU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согласование количественных числительных с существительными; </a:t>
            </a:r>
          </a:p>
          <a:p>
            <a:pPr algn="just"/>
            <a:endParaRPr lang="ru-RU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упражнение в употреблении в самостоятельной речи предложных конструкций, слов выражающих пространственное взаиморасположение предметов.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Развитие глазомера, навыка работы с мышкой, мелкой моторики.</a:t>
            </a:r>
            <a:r>
              <a:rPr lang="ru-RU" sz="2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endParaRPr lang="ru-RU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Игровое задание.*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внимательно рассмотри вазы с цветами, назови какие цветы ты </a:t>
            </a:r>
            <a:r>
              <a:rPr lang="ru-RU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видешь</a:t>
            </a: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сосчитай  сколько тюльпанов (гвоздик, роз), что нужно сделать, чтобы в каждой вазе букеты стали одинаковыми.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 помощи мышки  перемести цветы в вазы.</a:t>
            </a:r>
            <a:endParaRPr lang="ru-RU" sz="26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160000" cy="108077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ветеран2.jpg"/>
          <p:cNvPicPr>
            <a:picLocks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2578100" y="166316"/>
            <a:ext cx="2349500" cy="3259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ветеран6.png"/>
          <p:cNvPicPr>
            <a:picLocks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7759700" y="153616"/>
            <a:ext cx="2188209" cy="3306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clipboard.png"/>
          <p:cNvPicPr>
            <a:picLocks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5194300" y="147266"/>
            <a:ext cx="2363596" cy="3277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ветеран8.jpg"/>
          <p:cNvPicPr>
            <a:picLocks/>
          </p:cNvPicPr>
          <p:nvPr/>
        </p:nvPicPr>
        <p:blipFill>
          <a:blip r:embed="rId5" cstate="print">
            <a:lum contrast="-10000"/>
          </a:blip>
          <a:stretch>
            <a:fillRect/>
          </a:stretch>
        </p:blipFill>
        <p:spPr>
          <a:xfrm>
            <a:off x="152400" y="166316"/>
            <a:ext cx="2196338" cy="3247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6" name="Группа 15"/>
          <p:cNvGrpSpPr/>
          <p:nvPr/>
        </p:nvGrpSpPr>
        <p:grpSpPr>
          <a:xfrm>
            <a:off x="4991100" y="2858617"/>
            <a:ext cx="3115690" cy="4417441"/>
            <a:chOff x="4991100" y="2419350"/>
            <a:chExt cx="3115690" cy="441744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810250" y="2419350"/>
              <a:ext cx="1257300" cy="2590800"/>
              <a:chOff x="5810250" y="2419350"/>
              <a:chExt cx="1257300" cy="2590800"/>
            </a:xfrm>
          </p:grpSpPr>
          <p:pic>
            <p:nvPicPr>
              <p:cNvPr id="22" name="Рисунок 21" descr="temp(3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20781000" flipH="1">
                <a:off x="5810250" y="2419350"/>
                <a:ext cx="749300" cy="2565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3" name="Рисунок 22" descr="temp(3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051550" y="2419350"/>
                <a:ext cx="749300" cy="2565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4" name="Рисунок 23" descr="temp(3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786000">
                <a:off x="6318250" y="2444750"/>
                <a:ext cx="749300" cy="2565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18" name="Рисунок 17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0400">
              <a:off x="4991100" y="30734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Рисунок 18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742400">
              <a:off x="5448300" y="29464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0" name="Рисунок 19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97800">
              <a:off x="6121400" y="29591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1" name="Рисунок 20" descr="temp(2)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4800" y="3797300"/>
              <a:ext cx="2175891" cy="30394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25" name="Рисунок 24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78500" y="594483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6" name="Группа 25"/>
          <p:cNvGrpSpPr/>
          <p:nvPr/>
        </p:nvGrpSpPr>
        <p:grpSpPr>
          <a:xfrm>
            <a:off x="8274050" y="2885058"/>
            <a:ext cx="1257300" cy="2590800"/>
            <a:chOff x="8274050" y="2432050"/>
            <a:chExt cx="1257300" cy="2590800"/>
          </a:xfrm>
        </p:grpSpPr>
        <p:pic>
          <p:nvPicPr>
            <p:cNvPr id="27" name="Рисунок 26" descr="temp(3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781000" flipH="1">
              <a:off x="8274050" y="2432050"/>
              <a:ext cx="7493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8" name="Рисунок 27" descr="temp(3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5350" y="2432050"/>
              <a:ext cx="7493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9" name="Рисунок 28" descr="temp(3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86000">
              <a:off x="8782050" y="2457450"/>
              <a:ext cx="7493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35" name="Рисунок 34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20781000" flipH="1">
            <a:off x="2347788" y="7904306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6" name="Рисунок 35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9760" y="8242300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Рисунок 36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20781000" flipH="1">
            <a:off x="763611" y="2791739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9720" y="7708106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786000">
            <a:off x="1173263" y="2836962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200400">
            <a:off x="-153887" y="3465612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Рисунок 33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2902460">
            <a:off x="4940913" y="8267787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Рисунок 37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3734048" y="7679974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Рисунок 38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512800">
            <a:off x="3585717" y="8393192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Рисунок 39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2734412">
            <a:off x="4068196" y="8254440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Рисунок 40" descr="temp(4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742400">
            <a:off x="4670150" y="7751982"/>
            <a:ext cx="1667382" cy="2303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Рисунок 41" descr="temp(3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20781000" flipH="1">
            <a:off x="1843730" y="8190117"/>
            <a:ext cx="749300" cy="256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temp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9813" y="4189512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7813" y="5888161"/>
            <a:ext cx="1229360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1" name="Группа 30"/>
          <p:cNvGrpSpPr/>
          <p:nvPr/>
        </p:nvGrpSpPr>
        <p:grpSpPr>
          <a:xfrm>
            <a:off x="2324100" y="3227030"/>
            <a:ext cx="3115690" cy="2430398"/>
            <a:chOff x="2324100" y="3022600"/>
            <a:chExt cx="3115690" cy="2430398"/>
          </a:xfrm>
        </p:grpSpPr>
        <p:pic>
          <p:nvPicPr>
            <p:cNvPr id="12" name="Рисунок 11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0400">
              <a:off x="2324100" y="31496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Рисунок 12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742400">
              <a:off x="2781300" y="30226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4" name="Рисунок 13" descr="temp(4)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97800">
              <a:off x="3454400" y="3035300"/>
              <a:ext cx="1667382" cy="23033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33" name="Рисунок 32" descr="temp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8152" y="7768209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Рисунок 42" descr="temp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52208" y="7768209"/>
            <a:ext cx="2175891" cy="3039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Рисунок 29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0400" y="6016838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 descr="temp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9600" y="5944830"/>
            <a:ext cx="1229359" cy="2411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663</Words>
  <Application>Microsoft Office PowerPoint</Application>
  <PresentationFormat>Произвольный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Wingdings</vt:lpstr>
      <vt:lpstr>Calibri</vt:lpstr>
      <vt:lpstr>Arial - 36</vt:lpstr>
      <vt:lpstr>Arial Narrow - 8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МДОУ-196</dc:creator>
  <cp:lastModifiedBy>МДОУ-196</cp:lastModifiedBy>
  <cp:revision>36</cp:revision>
  <dcterms:created xsi:type="dcterms:W3CDTF">2021-05-11T07:09:31Z</dcterms:created>
  <dcterms:modified xsi:type="dcterms:W3CDTF">2023-02-15T14:28:30Z</dcterms:modified>
</cp:coreProperties>
</file>